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  <p:sldMasterId id="2147483674" r:id="rId3"/>
    <p:sldMasterId id="2147483676" r:id="rId4"/>
  </p:sldMasterIdLst>
  <p:notesMasterIdLst>
    <p:notesMasterId r:id="rId17"/>
  </p:notesMasterIdLst>
  <p:sldIdLst>
    <p:sldId id="261" r:id="rId5"/>
    <p:sldId id="277" r:id="rId6"/>
    <p:sldId id="295" r:id="rId7"/>
    <p:sldId id="296" r:id="rId8"/>
    <p:sldId id="297" r:id="rId9"/>
    <p:sldId id="303" r:id="rId10"/>
    <p:sldId id="302" r:id="rId11"/>
    <p:sldId id="304" r:id="rId12"/>
    <p:sldId id="298" r:id="rId13"/>
    <p:sldId id="300" r:id="rId14"/>
    <p:sldId id="299" r:id="rId15"/>
    <p:sldId id="26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73" autoAdjust="0"/>
  </p:normalViewPr>
  <p:slideViewPr>
    <p:cSldViewPr>
      <p:cViewPr varScale="1">
        <p:scale>
          <a:sx n="80" d="100"/>
          <a:sy n="80" d="100"/>
        </p:scale>
        <p:origin x="12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D9C4-6AD5-48D8-8CE8-B20818F7B3E3}" type="datetimeFigureOut">
              <a:rPr lang="de-DE" smtClean="0"/>
              <a:t>28.04.2022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2AB0-197D-43AC-A821-EF512A10413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87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756084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756084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3998C-BDC9-4E50-A9A9-5D988E2ED555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3CA56-3015-4F1B-94E5-E13512C957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18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E67E-A00C-48CF-8238-F2A365C4FE5E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8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C6B8-16DF-499B-95D9-D708BE779D34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89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7F9F-D11E-43A4-9358-852732E2D82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19" y="1340768"/>
            <a:ext cx="7128817" cy="48244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983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0" y="2129257"/>
            <a:ext cx="7703488" cy="3629769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40" y="2204864"/>
            <a:ext cx="7667148" cy="1470025"/>
          </a:xfr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40" y="3960639"/>
            <a:ext cx="7259394" cy="1752600"/>
          </a:xfrm>
          <a:ln>
            <a:noFill/>
          </a:ln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5D0F-DF73-4155-81A8-E304F9A36B27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28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DFFE-CA60-4AB3-8118-ACC8A4196786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03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8CAF-866F-42BB-8486-6EBD1E9776BE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22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548-6B17-4341-AE4C-25659C03402E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06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428F-1BA0-46BB-A284-4344E6DE835F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81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4EB-280A-43B3-BE79-438F769E7196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84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D8C9-E9EB-41FD-9185-3BE82D2FE3E7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31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3CA56-3015-4F1B-94E5-E13512C957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30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F25-1373-47D9-8058-DDEAC6BB1698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88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1492-66A4-4345-9721-3A202619725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3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B4FD-DCC9-4FEF-A279-08EDA4E6D1F1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98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75EC-4B60-47ED-A82A-401AF58D19B5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88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7F9F-D11E-43A4-9358-852732E2D82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19" y="1340768"/>
            <a:ext cx="7128817" cy="48244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0" y="1340768"/>
            <a:ext cx="7703488" cy="4824536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1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4D1822CE-B972-AA48-9868-E45CA710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906" y="182787"/>
            <a:ext cx="8070315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1793" b="1">
                <a:solidFill>
                  <a:srgbClr val="003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/>
            </a:r>
            <a:br>
              <a:rPr lang="en-US" noProof="0"/>
            </a:br>
            <a:endParaRPr lang="en-US" noProof="0"/>
          </a:p>
        </p:txBody>
      </p:sp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/>
        </p:nvCxnSpPr>
        <p:spPr>
          <a:xfrm flipH="1">
            <a:off x="1" y="1191054"/>
            <a:ext cx="1452245" cy="0"/>
          </a:xfrm>
          <a:prstGeom prst="line">
            <a:avLst/>
          </a:prstGeom>
          <a:ln w="6350">
            <a:solidFill>
              <a:srgbClr val="1A3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D0CC9EA-29BC-4642-B7FE-5D97FE10F1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6905" y="6675213"/>
            <a:ext cx="7908950" cy="182787"/>
          </a:xfrm>
          <a:prstGeom prst="rect">
            <a:avLst/>
          </a:prstGeom>
        </p:spPr>
        <p:txBody>
          <a:bodyPr lIns="114913" tIns="57456" rIns="114913" bIns="57456" anchor="b"/>
          <a:lstStyle>
            <a:lvl1pPr marL="0" marR="0" indent="0" algn="ctr" defTabSz="858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98" b="1">
                <a:solidFill>
                  <a:srgbClr val="003663"/>
                </a:solidFill>
              </a:defRPr>
            </a:lvl1pPr>
          </a:lstStyle>
          <a:p>
            <a:pPr marL="0" marR="0" lvl="0" indent="0" algn="ctr" defTabSz="858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/>
        </p:nvSpPr>
        <p:spPr>
          <a:xfrm>
            <a:off x="7602786" y="6461056"/>
            <a:ext cx="1003380" cy="224535"/>
          </a:xfrm>
          <a:prstGeom prst="rect">
            <a:avLst/>
          </a:prstGeom>
          <a:noFill/>
        </p:spPr>
        <p:txBody>
          <a:bodyPr wrap="square" lIns="85838" tIns="42919" rIns="85838" bIns="42919" rtlCol="0">
            <a:spAutoFit/>
          </a:bodyPr>
          <a:lstStyle/>
          <a:p>
            <a:pPr algn="r"/>
            <a:fld id="{A47A63D5-FDEA-4694-9129-C3AF2918CC37}" type="slidenum">
              <a:rPr lang="de-DE" sz="896" noProof="0" smtClean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896" noProof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B1758DE-1AA1-478C-90C4-8DE41EF380A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6905" y="6461056"/>
            <a:ext cx="7908949" cy="201006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598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71690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fOR_Inhalte_Layou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23">
            <a:extLst>
              <a:ext uri="{FF2B5EF4-FFF2-40B4-BE49-F238E27FC236}">
                <a16:creationId xmlns:a16="http://schemas.microsoft.com/office/drawing/2014/main" id="{D637777A-D30E-B341-BE98-AD8023DBFE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191054"/>
            <a:ext cx="1452245" cy="0"/>
          </a:xfrm>
          <a:prstGeom prst="line">
            <a:avLst/>
          </a:prstGeom>
          <a:ln w="6350">
            <a:solidFill>
              <a:srgbClr val="1A3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8FD5CD5-3603-3349-B198-146CE982886D}"/>
              </a:ext>
            </a:extLst>
          </p:cNvPr>
          <p:cNvSpPr txBox="1"/>
          <p:nvPr userDrawn="1"/>
        </p:nvSpPr>
        <p:spPr>
          <a:xfrm>
            <a:off x="7602786" y="6461056"/>
            <a:ext cx="1003380" cy="224535"/>
          </a:xfrm>
          <a:prstGeom prst="rect">
            <a:avLst/>
          </a:prstGeom>
          <a:noFill/>
        </p:spPr>
        <p:txBody>
          <a:bodyPr wrap="square" lIns="85838" tIns="42919" rIns="85838" bIns="42919" rtlCol="0">
            <a:spAutoFit/>
          </a:bodyPr>
          <a:lstStyle/>
          <a:p>
            <a:pPr algn="r"/>
            <a:fld id="{A47A63D5-FDEA-4694-9129-C3AF2918CC37}" type="slidenum">
              <a:rPr lang="de-DE" sz="896" noProof="0" smtClean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896" noProof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47EB540-64A2-4FF5-8E24-DA98B3036F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6905" y="6675213"/>
            <a:ext cx="7908950" cy="161921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ctr">
              <a:defRPr sz="598" b="0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 err="1"/>
              <a:t>Inhalt</a:t>
            </a:r>
            <a:endParaRPr lang="en-US" noProof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88615A9-53A4-417D-BED5-E38EBA4FE5D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6905" y="6479369"/>
            <a:ext cx="7908949" cy="161921"/>
          </a:xfrm>
          <a:prstGeom prst="rect">
            <a:avLst/>
          </a:prstGeom>
        </p:spPr>
        <p:txBody>
          <a:bodyPr lIns="114913" tIns="57456" rIns="114913" bIns="57456" anchor="b"/>
          <a:lstStyle>
            <a:lvl1pPr algn="l">
              <a:defRPr sz="598">
                <a:solidFill>
                  <a:srgbClr val="003663"/>
                </a:solidFill>
              </a:defRPr>
            </a:lvl1pPr>
          </a:lstStyle>
          <a:p>
            <a:pPr lvl="0"/>
            <a:r>
              <a:rPr lang="en-US" noProof="0"/>
              <a:t>Quelle: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D4D7B4A2-BB7F-474A-887D-411AC7DD79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906" y="182787"/>
            <a:ext cx="8070315" cy="951194"/>
          </a:xfrm>
          <a:prstGeom prst="rect">
            <a:avLst/>
          </a:prstGeom>
        </p:spPr>
        <p:txBody>
          <a:bodyPr lIns="114913" tIns="57456" rIns="114913" bIns="57456" anchor="t"/>
          <a:lstStyle>
            <a:lvl1pPr algn="l">
              <a:defRPr sz="1793" b="1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Titel</a:t>
            </a:r>
            <a:r>
              <a:rPr lang="en-US" noProof="0"/>
              <a:t/>
            </a:r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006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fOR_Kontakt_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9">
            <a:extLst>
              <a:ext uri="{FF2B5EF4-FFF2-40B4-BE49-F238E27FC236}">
                <a16:creationId xmlns:a16="http://schemas.microsoft.com/office/drawing/2014/main" id="{FF1EFF76-F39A-7343-9F5A-80FEBB764C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1689" y="2880046"/>
            <a:ext cx="4464620" cy="507313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793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Titel und Name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F7A2C53-F9ED-8B4E-81B5-4E2F9018C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1689" y="3413412"/>
            <a:ext cx="4464620" cy="286365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345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Position 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E5DF056F-E0A2-7548-BF7D-56D1566E71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7151" y="4042420"/>
            <a:ext cx="4464620" cy="507313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793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Titel und Name 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6C57050-3EE4-B54D-92E9-76E6895C2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7151" y="4575786"/>
            <a:ext cx="4464620" cy="286365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345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Position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FFC4105-D7D2-D646-B78C-328B84F377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1689" y="5204794"/>
            <a:ext cx="4464620" cy="507313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793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Titel und Name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85DB4EB9-4007-0748-93AB-E9AF2DDDB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1689" y="5738160"/>
            <a:ext cx="4464620" cy="286365"/>
          </a:xfrm>
          <a:prstGeom prst="rect">
            <a:avLst/>
          </a:prstGeom>
        </p:spPr>
        <p:txBody>
          <a:bodyPr lIns="114913" tIns="57456" rIns="114913" bIns="57456" anchor="ctr"/>
          <a:lstStyle>
            <a:lvl1pPr marL="0" indent="0">
              <a:buNone/>
              <a:defRPr lang="de-DE" sz="1345" b="0" baseline="0" dirty="0" smtClean="0">
                <a:solidFill>
                  <a:srgbClr val="CC2F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21899" lvl="0" indent="-321899"/>
            <a:r>
              <a:rPr lang="de-DE" noProof="0"/>
              <a:t>Position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57FAF8-4113-1542-B002-E40D74E6D396}"/>
              </a:ext>
            </a:extLst>
          </p:cNvPr>
          <p:cNvSpPr txBox="1"/>
          <p:nvPr userDrawn="1"/>
        </p:nvSpPr>
        <p:spPr>
          <a:xfrm>
            <a:off x="633026" y="5600516"/>
            <a:ext cx="2571323" cy="4577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345" b="1" noProof="0" err="1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www.wifor.com</a:t>
            </a:r>
            <a:endParaRPr lang="de-DE" sz="1345" b="1" noProof="0">
              <a:solidFill>
                <a:srgbClr val="1A34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B231BE-7DC7-A746-B75A-51942A4A0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3" y="4495286"/>
            <a:ext cx="197044" cy="2489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3079395-6957-174F-B1EA-92E8F35648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7" y="4910830"/>
            <a:ext cx="224496" cy="2489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205269-F6A1-0642-A76C-C848B7335F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1" y="5355404"/>
            <a:ext cx="207089" cy="218878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5FBAC22-355D-DF42-94A9-CEA8D48229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2245" y="2044851"/>
            <a:ext cx="2344355" cy="469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3" b="1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Stadt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C9933B-C040-4741-807C-A8965152FA13}"/>
              </a:ext>
            </a:extLst>
          </p:cNvPr>
          <p:cNvSpPr/>
          <p:nvPr userDrawn="1"/>
        </p:nvSpPr>
        <p:spPr>
          <a:xfrm>
            <a:off x="663727" y="2042805"/>
            <a:ext cx="837619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93" b="1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WifOR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BA4AF09-EF8F-6D4E-AFE6-16A6C07156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935" y="2827837"/>
            <a:ext cx="3140665" cy="1368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92"/>
              </a:lnSpc>
              <a:buNone/>
              <a:defRPr sz="1345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Rheinstraße 22 </a:t>
            </a:r>
          </a:p>
          <a:p>
            <a:r>
              <a:rPr lang="de-DE"/>
              <a:t>64283 Darmstadt </a:t>
            </a:r>
          </a:p>
          <a:p>
            <a:r>
              <a:rPr lang="de-DE"/>
              <a:t>Germany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207D471-FEB4-B244-AECF-8928A130F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966" y="4385761"/>
            <a:ext cx="2740634" cy="1368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92"/>
              </a:lnSpc>
              <a:buNone/>
              <a:defRPr sz="1345" baseline="0">
                <a:solidFill>
                  <a:srgbClr val="1A34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+49 30 2325 6665-0</a:t>
            </a:r>
          </a:p>
          <a:p>
            <a:r>
              <a:rPr lang="de-DE"/>
              <a:t>+49 30 2325 6665-951</a:t>
            </a:r>
          </a:p>
          <a:p>
            <a:r>
              <a:rPr lang="de-DE" err="1"/>
              <a:t>contact@wifor.com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8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706113-2AF9-4847-B96C-6A4C8ED33649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3CA56-3015-4F1B-94E5-E13512C957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70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D73D-1327-4CE3-8FDD-ABAA0211683E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6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369-63C8-42AA-A57B-78B1B1B4030A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2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D1EE-78BC-445D-B3D5-3405C67483B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13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7F9F-D11E-43A4-9358-852732E2D82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70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81A-3811-4822-9DBF-B1F130BE0ED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0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01AB-97DC-471C-A32A-586A7DC266E1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48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7384"/>
            <a:ext cx="914662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756E-ACF2-4D35-A3F3-18455A0932A2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3CA56-3015-4F1B-94E5-E13512C957A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08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atz_a\Desktop\Staatsministerium_141002_PPT_4-3_WordCloud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2008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1EE7-E3DC-4A1F-B2B6-25127C52974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A464-BFEC-4C99-9D80-83CA2197C50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4">
            <a:extLst>
              <a:ext uri="{FF2B5EF4-FFF2-40B4-BE49-F238E27FC236}">
                <a16:creationId xmlns:a16="http://schemas.microsoft.com/office/drawing/2014/main" id="{1B8C1433-6A34-484D-8676-CAFB344FBEB6}"/>
              </a:ext>
            </a:extLst>
          </p:cNvPr>
          <p:cNvSpPr/>
          <p:nvPr/>
        </p:nvSpPr>
        <p:spPr>
          <a:xfrm rot="16200000" flipH="1">
            <a:off x="7244852" y="4959393"/>
            <a:ext cx="3300515" cy="528502"/>
          </a:xfrm>
          <a:prstGeom prst="triangle">
            <a:avLst>
              <a:gd name="adj" fmla="val 100000"/>
            </a:avLst>
          </a:prstGeom>
          <a:solidFill>
            <a:srgbClr val="1A3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45">
              <a:latin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B612F5-E7AB-6E4C-B69B-CAE24E586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16963"/>
          <a:stretch/>
        </p:blipFill>
        <p:spPr>
          <a:xfrm>
            <a:off x="8762710" y="6283328"/>
            <a:ext cx="396651" cy="5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dt="0"/>
  <p:txStyles>
    <p:titleStyle>
      <a:lvl1pPr algn="ctr" defTabSz="858397" rtl="0" eaLnBrk="1" latinLnBrk="0" hangingPunct="1">
        <a:spcBef>
          <a:spcPct val="0"/>
        </a:spcBef>
        <a:buNone/>
        <a:defRPr sz="4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9199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8397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7596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6795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60593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6pPr>
      <a:lvl7pPr marL="2789792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7pPr>
      <a:lvl8pPr marL="3218990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8pPr>
      <a:lvl9pPr marL="3648190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1pPr>
      <a:lvl2pPr marL="429199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2pPr>
      <a:lvl3pPr marL="858397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3pPr>
      <a:lvl4pPr marL="1287596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4pPr>
      <a:lvl5pPr marL="1716795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5pPr>
      <a:lvl6pPr marL="2145994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6pPr>
      <a:lvl7pPr marL="2575192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7pPr>
      <a:lvl8pPr marL="3004391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8pPr>
      <a:lvl9pPr marL="3433590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4">
            <a:extLst>
              <a:ext uri="{FF2B5EF4-FFF2-40B4-BE49-F238E27FC236}">
                <a16:creationId xmlns:a16="http://schemas.microsoft.com/office/drawing/2014/main" id="{1B8C1433-6A34-484D-8676-CAFB344FBEB6}"/>
              </a:ext>
            </a:extLst>
          </p:cNvPr>
          <p:cNvSpPr/>
          <p:nvPr userDrawn="1"/>
        </p:nvSpPr>
        <p:spPr>
          <a:xfrm rot="16200000" flipH="1">
            <a:off x="7244852" y="4959393"/>
            <a:ext cx="3300515" cy="528502"/>
          </a:xfrm>
          <a:prstGeom prst="triangle">
            <a:avLst>
              <a:gd name="adj" fmla="val 100000"/>
            </a:avLst>
          </a:prstGeom>
          <a:solidFill>
            <a:srgbClr val="1A3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45">
              <a:latin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B612F5-E7AB-6E4C-B69B-CAE24E586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16963"/>
          <a:stretch/>
        </p:blipFill>
        <p:spPr>
          <a:xfrm>
            <a:off x="8762710" y="6283328"/>
            <a:ext cx="396651" cy="5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ctr" defTabSz="858397" rtl="0" eaLnBrk="1" latinLnBrk="0" hangingPunct="1">
        <a:spcBef>
          <a:spcPct val="0"/>
        </a:spcBef>
        <a:buNone/>
        <a:defRPr sz="4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9199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8397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7596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6795" indent="0" algn="l" defTabSz="858397" rtl="0" eaLnBrk="1" latinLnBrk="0" hangingPunct="1">
        <a:spcBef>
          <a:spcPct val="20000"/>
        </a:spcBef>
        <a:buFont typeface="Arial" panose="020B0604020202020204" pitchFamily="34" charset="0"/>
        <a:buNone/>
        <a:defRPr sz="112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60593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6pPr>
      <a:lvl7pPr marL="2789792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7pPr>
      <a:lvl8pPr marL="3218990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8pPr>
      <a:lvl9pPr marL="3648190" indent="-214600" algn="l" defTabSz="858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1pPr>
      <a:lvl2pPr marL="429199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2pPr>
      <a:lvl3pPr marL="858397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3pPr>
      <a:lvl4pPr marL="1287596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4pPr>
      <a:lvl5pPr marL="1716795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5pPr>
      <a:lvl6pPr marL="2145994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6pPr>
      <a:lvl7pPr marL="2575192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7pPr>
      <a:lvl8pPr marL="3004391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8pPr>
      <a:lvl9pPr marL="3433590" algn="l" defTabSz="858397" rtl="0" eaLnBrk="1" latinLnBrk="0" hangingPunct="1">
        <a:defRPr sz="17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7560840" cy="1874639"/>
          </a:xfrm>
        </p:spPr>
        <p:txBody>
          <a:bodyPr>
            <a:noAutofit/>
          </a:bodyPr>
          <a:lstStyle/>
          <a:p>
            <a:r>
              <a:rPr lang="de-DE" sz="2400" dirty="0"/>
              <a:t>B</a:t>
            </a:r>
            <a:r>
              <a:rPr lang="de-DE" sz="2400" b="0" dirty="0"/>
              <a:t>ayern</a:t>
            </a:r>
            <a:r>
              <a:rPr lang="de-DE" sz="2400" dirty="0"/>
              <a:t>-</a:t>
            </a:r>
            <a:r>
              <a:rPr lang="de-DE" sz="2400" dirty="0" err="1"/>
              <a:t>O</a:t>
            </a:r>
            <a:r>
              <a:rPr lang="de-DE" sz="2400" b="0" dirty="0" err="1"/>
              <a:t>nko</a:t>
            </a:r>
            <a:r>
              <a:rPr lang="de-DE" sz="2400" dirty="0"/>
              <a:t>-R</a:t>
            </a:r>
            <a:r>
              <a:rPr lang="de-DE" sz="2400" b="0" dirty="0"/>
              <a:t>adio</a:t>
            </a:r>
            <a:r>
              <a:rPr lang="de-DE" sz="2400" dirty="0"/>
              <a:t>-N</a:t>
            </a:r>
            <a:r>
              <a:rPr lang="de-DE" sz="2400" b="0" dirty="0"/>
              <a:t>et</a:t>
            </a:r>
            <a:r>
              <a:rPr lang="de-DE" sz="2400" dirty="0"/>
              <a:t> (BORN)</a:t>
            </a:r>
            <a:r>
              <a:rPr lang="de-DE" sz="2400" baseline="30000" dirty="0" smtClean="0"/>
              <a:t/>
            </a:r>
            <a:br>
              <a:rPr lang="de-DE" sz="2400" baseline="30000" dirty="0" smtClean="0"/>
            </a:br>
            <a:r>
              <a:rPr lang="de-DE" sz="2400" baseline="30000" dirty="0" smtClean="0"/>
              <a:t/>
            </a:r>
            <a:br>
              <a:rPr lang="de-DE" sz="2400" baseline="30000" dirty="0" smtClean="0"/>
            </a:br>
            <a:r>
              <a:rPr lang="de-DE" sz="2400" baseline="30000" dirty="0" smtClean="0"/>
              <a:t>Impulsvortrag im Rahmen </a:t>
            </a:r>
            <a:r>
              <a:rPr lang="de-DE" sz="2400" baseline="30000" dirty="0"/>
              <a:t>der </a:t>
            </a:r>
            <a:r>
              <a:rPr lang="de-DE" sz="2400" baseline="30000" dirty="0" smtClean="0"/>
              <a:t>cdgw-Veranstaltung </a:t>
            </a:r>
            <a:r>
              <a:rPr lang="de-DE" sz="2400" baseline="30000" dirty="0"/>
              <a:t/>
            </a:r>
            <a:br>
              <a:rPr lang="de-DE" sz="2400" baseline="30000" dirty="0"/>
            </a:br>
            <a:r>
              <a:rPr lang="de-DE" sz="2400" baseline="30000" dirty="0"/>
              <a:t>„Perspektiven </a:t>
            </a:r>
            <a:r>
              <a:rPr lang="de-DE" sz="2400" baseline="30000" dirty="0" smtClean="0"/>
              <a:t>Gesundheitspolitik“ </a:t>
            </a:r>
            <a:br>
              <a:rPr lang="de-DE" sz="2400" baseline="30000" dirty="0" smtClean="0"/>
            </a:br>
            <a:endParaRPr lang="de-DE" sz="2400" baseline="30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7560840" cy="1752600"/>
          </a:xfrm>
        </p:spPr>
        <p:txBody>
          <a:bodyPr>
            <a:normAutofit/>
          </a:bodyPr>
          <a:lstStyle/>
          <a:p>
            <a:r>
              <a:rPr lang="de-DE" sz="2400" dirty="0"/>
              <a:t>Andreas </a:t>
            </a:r>
            <a:r>
              <a:rPr lang="de-DE" sz="2400" dirty="0" smtClean="0"/>
              <a:t>Ellmaier, Ltd. MR</a:t>
            </a:r>
          </a:p>
          <a:p>
            <a:r>
              <a:rPr lang="de-DE" sz="2400" dirty="0" smtClean="0"/>
              <a:t>Brüssel, 10. Mai 2022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3935" t="3627" r="50000" b="17267"/>
          <a:stretch/>
        </p:blipFill>
        <p:spPr>
          <a:xfrm>
            <a:off x="8100392" y="5416137"/>
            <a:ext cx="936104" cy="11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Ausblick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172"/>
            <a:ext cx="8229600" cy="37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Ausblick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7903"/>
            <a:ext cx="8229600" cy="42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467519" y="1340768"/>
            <a:ext cx="7200825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Andreas Ellmaier, Ltd. MR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1600" b="1" dirty="0" smtClean="0"/>
              <a:t>Bayerisches Staatsministerium </a:t>
            </a:r>
          </a:p>
          <a:p>
            <a:pPr marL="0" indent="0">
              <a:buNone/>
            </a:pPr>
            <a:r>
              <a:rPr lang="de-DE" sz="1600" b="1" dirty="0" smtClean="0"/>
              <a:t>für Gesundheit und Pflege</a:t>
            </a:r>
          </a:p>
          <a:p>
            <a:pPr marL="0" indent="0">
              <a:buNone/>
            </a:pPr>
            <a:r>
              <a:rPr lang="de-DE" sz="1200" dirty="0" err="1" smtClean="0"/>
              <a:t>Haidenauplatz</a:t>
            </a:r>
            <a:r>
              <a:rPr lang="de-DE" sz="1200" dirty="0" smtClean="0"/>
              <a:t> 1			Gewerbemuseumsplatz 2</a:t>
            </a:r>
            <a:endParaRPr lang="de-DE" sz="1200" dirty="0"/>
          </a:p>
          <a:p>
            <a:r>
              <a:rPr lang="de-DE" sz="1200" dirty="0" smtClean="0"/>
              <a:t>81667 München			</a:t>
            </a:r>
            <a:r>
              <a:rPr lang="de-DE" sz="1200" dirty="0"/>
              <a:t>90403 Nürnberg</a:t>
            </a:r>
          </a:p>
          <a:p>
            <a:r>
              <a:rPr lang="de-DE" sz="1200" dirty="0" smtClean="0"/>
              <a:t>Telefon</a:t>
            </a:r>
            <a:r>
              <a:rPr lang="de-DE" sz="1200" dirty="0"/>
              <a:t>: +49 89 </a:t>
            </a:r>
            <a:r>
              <a:rPr lang="de-DE" sz="1200" dirty="0" smtClean="0"/>
              <a:t>540233-650	</a:t>
            </a:r>
            <a:r>
              <a:rPr lang="de-DE" sz="1200" smtClean="0"/>
              <a:t>	</a:t>
            </a:r>
            <a:r>
              <a:rPr lang="de-DE" sz="1200" smtClean="0"/>
              <a:t>+</a:t>
            </a:r>
            <a:r>
              <a:rPr lang="de-DE" sz="1200" dirty="0"/>
              <a:t>49 911 21542-0</a:t>
            </a:r>
          </a:p>
          <a:p>
            <a:r>
              <a:rPr lang="de-DE" sz="1200" dirty="0" smtClean="0"/>
              <a:t>Fax</a:t>
            </a:r>
            <a:r>
              <a:rPr lang="de-DE" sz="1200" dirty="0"/>
              <a:t>: +49 89 </a:t>
            </a:r>
            <a:r>
              <a:rPr lang="de-DE" sz="1200" dirty="0" smtClean="0"/>
              <a:t>540233-90999			+</a:t>
            </a:r>
            <a:r>
              <a:rPr lang="de-DE" sz="1200" dirty="0"/>
              <a:t>49 911 21542-90999</a:t>
            </a:r>
          </a:p>
          <a:p>
            <a:r>
              <a:rPr lang="de-DE" sz="1200" dirty="0" smtClean="0"/>
              <a:t>E-Mail: Andreas.Ellmaier@stmgp.bayern.de			</a:t>
            </a:r>
            <a:endParaRPr lang="de-DE" sz="2400" dirty="0"/>
          </a:p>
          <a:p>
            <a:endParaRPr lang="de-DE" sz="1600" b="1" dirty="0" smtClean="0"/>
          </a:p>
          <a:p>
            <a:endParaRPr lang="de-DE" sz="1200" dirty="0"/>
          </a:p>
          <a:p>
            <a:pPr marL="0" indent="0">
              <a:buNone/>
            </a:pPr>
            <a:r>
              <a:rPr lang="de-DE" sz="1800" dirty="0" smtClean="0"/>
              <a:t>www.stmgp.bayern.de</a:t>
            </a:r>
          </a:p>
          <a:p>
            <a:pPr marL="0" indent="0">
              <a:buNone/>
            </a:pPr>
            <a:r>
              <a:rPr lang="de-DE" sz="1800" dirty="0" smtClean="0"/>
              <a:t>Wir sind bei Facebook und Instagram: </a:t>
            </a:r>
            <a:br>
              <a:rPr lang="de-DE" sz="1800" dirty="0" smtClean="0"/>
            </a:br>
            <a:r>
              <a:rPr lang="de-DE" sz="1800" u="sng" dirty="0" smtClean="0"/>
              <a:t>@</a:t>
            </a:r>
            <a:r>
              <a:rPr lang="de-DE" sz="1800" u="sng" dirty="0" err="1" smtClean="0"/>
              <a:t>gesundheit.pflege.bayern</a:t>
            </a:r>
            <a:endParaRPr lang="de-DE" sz="1800" u="sng" dirty="0" smtClean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585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Ausgangslage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72" y="1600200"/>
            <a:ext cx="82268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Ausgangslage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33533"/>
            <a:ext cx="8620794" cy="47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476673"/>
            <a:ext cx="8422783" cy="57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Projekt </a:t>
            </a:r>
            <a:r>
              <a:rPr lang="de-DE" sz="1800" dirty="0"/>
              <a:t>Bayern-</a:t>
            </a:r>
            <a:r>
              <a:rPr lang="de-DE" sz="1800" dirty="0" err="1"/>
              <a:t>Onko</a:t>
            </a:r>
            <a:r>
              <a:rPr lang="de-DE" sz="1800" dirty="0"/>
              <a:t>-Radio-Net (BORN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509"/>
            <a:ext cx="8435281" cy="46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Projekt </a:t>
            </a:r>
            <a:r>
              <a:rPr lang="de-DE" sz="1800" dirty="0"/>
              <a:t>Bayern-</a:t>
            </a:r>
            <a:r>
              <a:rPr lang="de-DE" sz="1800" dirty="0" err="1"/>
              <a:t>Onko</a:t>
            </a:r>
            <a:r>
              <a:rPr lang="de-DE" sz="1800" dirty="0"/>
              <a:t>-Radio-Net (BORN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Im Projekt Bayern-</a:t>
            </a:r>
            <a:r>
              <a:rPr lang="de-DE" dirty="0" err="1"/>
              <a:t>Onko</a:t>
            </a:r>
            <a:r>
              <a:rPr lang="de-DE" dirty="0"/>
              <a:t>-Radio-Net (BORN) erfolgt erstmals die Erhebung von Gesundheitsdaten von Anfang </a:t>
            </a:r>
            <a:r>
              <a:rPr lang="de-DE" dirty="0" smtClean="0"/>
              <a:t>an</a:t>
            </a:r>
          </a:p>
          <a:p>
            <a:pPr marL="628650" indent="-361950"/>
            <a:r>
              <a:rPr lang="de-DE" dirty="0" smtClean="0"/>
              <a:t>standardisiert</a:t>
            </a:r>
            <a:r>
              <a:rPr lang="de-DE" dirty="0"/>
              <a:t>, </a:t>
            </a:r>
            <a:endParaRPr lang="de-DE" dirty="0" smtClean="0"/>
          </a:p>
          <a:p>
            <a:pPr marL="628650" indent="-361950"/>
            <a:r>
              <a:rPr lang="de-DE" dirty="0" smtClean="0"/>
              <a:t>strukturiert </a:t>
            </a:r>
            <a:r>
              <a:rPr lang="de-DE" dirty="0"/>
              <a:t>und </a:t>
            </a:r>
            <a:endParaRPr lang="de-DE" dirty="0" smtClean="0"/>
          </a:p>
          <a:p>
            <a:pPr marL="628650" indent="-361950"/>
            <a:r>
              <a:rPr lang="de-DE" dirty="0" smtClean="0"/>
              <a:t>prozessorientiert</a:t>
            </a:r>
            <a:r>
              <a:rPr lang="de-DE" dirty="0"/>
              <a:t>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um </a:t>
            </a:r>
            <a:r>
              <a:rPr lang="de-DE" dirty="0"/>
              <a:t>eine weltweit einmalige Datengrundlage zur Entwicklung bildbasierter Biomarker und maschineller Lernverfahren der KI zu schaffen.</a:t>
            </a:r>
          </a:p>
        </p:txBody>
      </p:sp>
    </p:spTree>
    <p:extLst>
      <p:ext uri="{BB962C8B-B14F-4D97-AF65-F5344CB8AC3E}">
        <p14:creationId xmlns:p14="http://schemas.microsoft.com/office/powerpoint/2010/main" val="1625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Projekt </a:t>
            </a:r>
            <a:r>
              <a:rPr lang="de-DE" sz="1800" dirty="0"/>
              <a:t>Bayern-</a:t>
            </a:r>
            <a:r>
              <a:rPr lang="de-DE" sz="1800" dirty="0" err="1"/>
              <a:t>Onko</a:t>
            </a:r>
            <a:r>
              <a:rPr lang="de-DE" sz="1800" dirty="0"/>
              <a:t>-Radio-Net (BORN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DE" sz="4500" dirty="0"/>
              <a:t>Als erstes Projekt dieser Größenordnung soll BORN eine sichere IT-basierte Netzwerkstruktur mit dem Ziel einer Harmonisierung und Standardisierung der bildgebungsbasierten Datenerhebung inklusive strukturierter und standardisierter Befunderhebung errichten und damit bildgebende Datensätze bei onkologischen Erkrankungen einheitlich erfassen und auswerten. </a:t>
            </a:r>
            <a:endParaRPr lang="de-DE" sz="4500" dirty="0" smtClean="0"/>
          </a:p>
          <a:p>
            <a:r>
              <a:rPr lang="de-DE" sz="4500" dirty="0" smtClean="0"/>
              <a:t>BORN </a:t>
            </a:r>
            <a:r>
              <a:rPr lang="de-DE" sz="4500" dirty="0"/>
              <a:t>ergänzt das Bayerische Zentrum für Krebsforschung (BZKF) um eine vernetzende Komponente, welche die gemeinsame Standardisierung, Auswertung und Etablierung quantitativer, bildbasierter Biomarker unterstützt. BORN soll hierbei auf während der Covid-19-Pandemie etablierte Strukturen in der universitären Radiologie (RACOON) aufbauen</a:t>
            </a:r>
            <a:r>
              <a:rPr lang="de-DE" sz="4500" dirty="0" smtClean="0"/>
              <a:t>.</a:t>
            </a:r>
          </a:p>
          <a:p>
            <a:r>
              <a:rPr lang="de-DE" sz="4500" dirty="0" smtClean="0"/>
              <a:t>Insbesondere </a:t>
            </a:r>
            <a:r>
              <a:rPr lang="de-DE" sz="4500" dirty="0"/>
              <a:t>für die Etablierung von KI-Anwendungen stellen große standardisierte Datensätze eine Grundvoraussetzung dar, wobei die Daten dezentral in den einzelnen Kliniken verbleiben sollen. </a:t>
            </a:r>
            <a:endParaRPr lang="de-DE" sz="4500" dirty="0" smtClean="0"/>
          </a:p>
          <a:p>
            <a:r>
              <a:rPr lang="de-DE" sz="4500" dirty="0" smtClean="0"/>
              <a:t>Gemeinsam </a:t>
            </a:r>
            <a:r>
              <a:rPr lang="de-DE" sz="4500" dirty="0"/>
              <a:t>mit der Firma </a:t>
            </a:r>
            <a:r>
              <a:rPr lang="de-DE" sz="4500" dirty="0" err="1"/>
              <a:t>Brainlab</a:t>
            </a:r>
            <a:r>
              <a:rPr lang="de-DE" sz="4500" dirty="0"/>
              <a:t>/Mint erarbeiten und etablieren die Projektpartner einheitliche, strukturierte und standardisierte Befundberichte in der onkologischen Bildgebung in den sechs bayerischen Universitätskliniken für vorerst sechs Tumorarten.</a:t>
            </a:r>
          </a:p>
          <a:p>
            <a:r>
              <a:rPr lang="de-DE" sz="4500" dirty="0"/>
              <a:t>Damit entsteht eine Datengrundlage, die für Wissenschaftler, aber auch für Medizinproduktehersteller und für die Pharmazeutische Industrie genutzt werden kann.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Projekt </a:t>
            </a:r>
            <a:r>
              <a:rPr lang="de-DE" sz="1800" dirty="0"/>
              <a:t>Bayern-</a:t>
            </a:r>
            <a:r>
              <a:rPr lang="de-DE" sz="1800" dirty="0" err="1"/>
              <a:t>Onko</a:t>
            </a:r>
            <a:r>
              <a:rPr lang="de-DE" sz="1800" dirty="0"/>
              <a:t>-Radio-Net (BORN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sz="4500" dirty="0" smtClean="0"/>
          </a:p>
          <a:p>
            <a:r>
              <a:rPr lang="de-DE" dirty="0"/>
              <a:t>BORN hat die Chance zu einem </a:t>
            </a:r>
            <a:r>
              <a:rPr lang="de-DE" b="1" dirty="0"/>
              <a:t>Leuchtturmprojekt</a:t>
            </a:r>
            <a:r>
              <a:rPr lang="de-DE" dirty="0"/>
              <a:t> für die Gesundheitsdatennutzung in enger Kooperation mit der privat finanzierten Forschung und Entwicklung.</a:t>
            </a:r>
          </a:p>
          <a:p>
            <a:r>
              <a:rPr lang="de-DE" sz="3100" dirty="0"/>
              <a:t>Deshalb erfolgt jetzt zum 1. Juli 2022 eine Förderung für das BORN-Projekt durch das BZKF/StMWK zusammen mit dem StMGP in Höhe von 850.000 Euro. Nach erfolgreicher Evaluation in einem Jahr erfolgt dann die weitere Förderung</a:t>
            </a:r>
            <a:r>
              <a:rPr lang="de-DE" sz="3100" dirty="0" smtClean="0"/>
              <a:t>.</a:t>
            </a:r>
          </a:p>
          <a:p>
            <a:r>
              <a:rPr lang="de-DE" dirty="0"/>
              <a:t>In einem weiteren Schritt sollen die im BORN-Projekt entwickelten Untersuchungsstrategien dann auf andere Krankenhäuser und Radiologische Praxen übertragen werden – sodass Patientinnen und Patienten in ganz Bayern davon profitieren.</a:t>
            </a:r>
          </a:p>
          <a:p>
            <a:endParaRPr lang="de-DE" sz="3100" dirty="0"/>
          </a:p>
          <a:p>
            <a:endParaRPr lang="de-DE" sz="4500" dirty="0"/>
          </a:p>
          <a:p>
            <a:endParaRPr lang="de-DE" sz="4500" dirty="0"/>
          </a:p>
          <a:p>
            <a:endParaRPr lang="de-DE" sz="4500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9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572" y="476672"/>
            <a:ext cx="8229600" cy="562074"/>
          </a:xfrm>
        </p:spPr>
        <p:txBody>
          <a:bodyPr>
            <a:noAutofit/>
          </a:bodyPr>
          <a:lstStyle/>
          <a:p>
            <a:r>
              <a:rPr lang="de-DE" sz="1800" dirty="0" smtClean="0"/>
              <a:t>Ausblick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462D-03E0-48F0-9625-8F440984EB80}" type="datetime1">
              <a:rPr lang="de-DE" smtClean="0"/>
              <a:t>28.04.2022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552728" cy="365125"/>
          </a:xfrm>
        </p:spPr>
        <p:txBody>
          <a:bodyPr/>
          <a:lstStyle/>
          <a:p>
            <a:r>
              <a:rPr lang="de-DE" dirty="0"/>
              <a:t>Bayern-</a:t>
            </a:r>
            <a:r>
              <a:rPr lang="de-DE" dirty="0" err="1"/>
              <a:t>Onko</a:t>
            </a:r>
            <a:r>
              <a:rPr lang="de-DE" dirty="0"/>
              <a:t>-Radio-Net (BORN)</a:t>
            </a:r>
            <a:r>
              <a:rPr lang="de-DE" baseline="30000" dirty="0"/>
              <a:t/>
            </a:r>
            <a:br>
              <a:rPr lang="de-DE" baseline="30000" dirty="0"/>
            </a:br>
            <a:endParaRPr lang="de-DE" baseline="30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CA56-3015-4F1B-94E5-E13512C957A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40869" cy="45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StMGP">
      <a:dk1>
        <a:srgbClr val="008DC9"/>
      </a:dk1>
      <a:lt1>
        <a:sysClr val="window" lastClr="FFFFFF"/>
      </a:lt1>
      <a:dk2>
        <a:srgbClr val="45C7FF"/>
      </a:dk2>
      <a:lt2>
        <a:srgbClr val="FFFFFF"/>
      </a:lt2>
      <a:accent1>
        <a:srgbClr val="008DC9"/>
      </a:accent1>
      <a:accent2>
        <a:srgbClr val="E2001A"/>
      </a:accent2>
      <a:accent3>
        <a:srgbClr val="FFD300"/>
      </a:accent3>
      <a:accent4>
        <a:srgbClr val="5F0060"/>
      </a:accent4>
      <a:accent5>
        <a:srgbClr val="4F6128"/>
      </a:accent5>
      <a:accent6>
        <a:srgbClr val="974806"/>
      </a:accent6>
      <a:hlink>
        <a:srgbClr val="FFFF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StMGP">
      <a:dk1>
        <a:srgbClr val="008DC9"/>
      </a:dk1>
      <a:lt1>
        <a:sysClr val="window" lastClr="FFFFFF"/>
      </a:lt1>
      <a:dk2>
        <a:srgbClr val="45C7FF"/>
      </a:dk2>
      <a:lt2>
        <a:srgbClr val="FFFFFF"/>
      </a:lt2>
      <a:accent1>
        <a:srgbClr val="008DC9"/>
      </a:accent1>
      <a:accent2>
        <a:srgbClr val="E2001A"/>
      </a:accent2>
      <a:accent3>
        <a:srgbClr val="FFD300"/>
      </a:accent3>
      <a:accent4>
        <a:srgbClr val="5F0060"/>
      </a:accent4>
      <a:accent5>
        <a:srgbClr val="4F6128"/>
      </a:accent5>
      <a:accent6>
        <a:srgbClr val="974806"/>
      </a:accent6>
      <a:hlink>
        <a:srgbClr val="FFFF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fOR_Inhalte_Layout">
  <a:themeElements>
    <a:clrScheme name="wifOR Farben 1">
      <a:dk1>
        <a:srgbClr val="003663"/>
      </a:dk1>
      <a:lt1>
        <a:sysClr val="window" lastClr="FFFFFF"/>
      </a:lt1>
      <a:dk2>
        <a:srgbClr val="CC3A45"/>
      </a:dk2>
      <a:lt2>
        <a:srgbClr val="FFFFFF"/>
      </a:lt2>
      <a:accent1>
        <a:srgbClr val="969696"/>
      </a:accent1>
      <a:accent2>
        <a:srgbClr val="C9C9C9"/>
      </a:accent2>
      <a:accent3>
        <a:srgbClr val="E2E2E2"/>
      </a:accent3>
      <a:accent4>
        <a:srgbClr val="F4F4F4"/>
      </a:accent4>
      <a:accent5>
        <a:srgbClr val="BC5539"/>
      </a:accent5>
      <a:accent6>
        <a:srgbClr val="A89324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ifOR_Inhalte_Layout">
  <a:themeElements>
    <a:clrScheme name="wifOR Farben 1">
      <a:dk1>
        <a:srgbClr val="003663"/>
      </a:dk1>
      <a:lt1>
        <a:sysClr val="window" lastClr="FFFFFF"/>
      </a:lt1>
      <a:dk2>
        <a:srgbClr val="CC3A45"/>
      </a:dk2>
      <a:lt2>
        <a:srgbClr val="FFFFFF"/>
      </a:lt2>
      <a:accent1>
        <a:srgbClr val="969696"/>
      </a:accent1>
      <a:accent2>
        <a:srgbClr val="C9C9C9"/>
      </a:accent2>
      <a:accent3>
        <a:srgbClr val="E2E2E2"/>
      </a:accent3>
      <a:accent4>
        <a:srgbClr val="F4F4F4"/>
      </a:accent4>
      <a:accent5>
        <a:srgbClr val="BC5539"/>
      </a:accent5>
      <a:accent6>
        <a:srgbClr val="A89324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1200"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Bildschirmpräsentation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Larissa</vt:lpstr>
      <vt:lpstr>Benutzerdefiniertes Design</vt:lpstr>
      <vt:lpstr>1_WifOR_Inhalte_Layout</vt:lpstr>
      <vt:lpstr>WifOR_Inhalte_Layout</vt:lpstr>
      <vt:lpstr>Bayern-Onko-Radio-Net (BORN)  Impulsvortrag im Rahmen der cdgw-Veranstaltung  „Perspektiven Gesundheitspolitik“  </vt:lpstr>
      <vt:lpstr>Ausgangslage</vt:lpstr>
      <vt:lpstr>Ausgangslage</vt:lpstr>
      <vt:lpstr>PowerPoint-Präsentation</vt:lpstr>
      <vt:lpstr>Projekt Bayern-Onko-Radio-Net (BORN)</vt:lpstr>
      <vt:lpstr>Projekt Bayern-Onko-Radio-Net (BORN)</vt:lpstr>
      <vt:lpstr>Projekt Bayern-Onko-Radio-Net (BORN)</vt:lpstr>
      <vt:lpstr>Projekt Bayern-Onko-Radio-Net (BORN)</vt:lpstr>
      <vt:lpstr>Ausblick</vt:lpstr>
      <vt:lpstr>Ausblick</vt:lpstr>
      <vt:lpstr>Ausblick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2014-10-15T17:01:33Z</dcterms:created>
  <dcterms:modified xsi:type="dcterms:W3CDTF">2022-04-28T15:09:55Z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sNew">
    <vt:bool>true</vt:bool>
  </property>
</Properties>
</file>